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7" r:id="rId2"/>
    <p:sldId id="358" r:id="rId3"/>
    <p:sldId id="285" r:id="rId4"/>
    <p:sldId id="284" r:id="rId5"/>
    <p:sldId id="258" r:id="rId6"/>
    <p:sldId id="260" r:id="rId7"/>
    <p:sldId id="261" r:id="rId8"/>
    <p:sldId id="262" r:id="rId9"/>
    <p:sldId id="263" r:id="rId10"/>
    <p:sldId id="264" r:id="rId11"/>
    <p:sldId id="265" r:id="rId12"/>
    <p:sldId id="266" r:id="rId13"/>
    <p:sldId id="286" r:id="rId14"/>
    <p:sldId id="355" r:id="rId15"/>
    <p:sldId id="354" r:id="rId16"/>
    <p:sldId id="307" r:id="rId17"/>
    <p:sldId id="343" r:id="rId18"/>
    <p:sldId id="267" r:id="rId19"/>
    <p:sldId id="269" r:id="rId20"/>
    <p:sldId id="270" r:id="rId21"/>
    <p:sldId id="271" r:id="rId22"/>
    <p:sldId id="272" r:id="rId23"/>
    <p:sldId id="273" r:id="rId24"/>
    <p:sldId id="344" r:id="rId25"/>
    <p:sldId id="345" r:id="rId26"/>
    <p:sldId id="277" r:id="rId27"/>
    <p:sldId id="276" r:id="rId28"/>
    <p:sldId id="278" r:id="rId29"/>
    <p:sldId id="279" r:id="rId30"/>
    <p:sldId id="280" r:id="rId31"/>
    <p:sldId id="287" r:id="rId32"/>
    <p:sldId id="288" r:id="rId33"/>
    <p:sldId id="289" r:id="rId34"/>
    <p:sldId id="290" r:id="rId35"/>
    <p:sldId id="291" r:id="rId36"/>
    <p:sldId id="292" r:id="rId37"/>
    <p:sldId id="293" r:id="rId38"/>
    <p:sldId id="356" r:id="rId39"/>
    <p:sldId id="294" r:id="rId40"/>
    <p:sldId id="333" r:id="rId41"/>
    <p:sldId id="334" r:id="rId42"/>
    <p:sldId id="335" r:id="rId43"/>
    <p:sldId id="336" r:id="rId44"/>
    <p:sldId id="337" r:id="rId45"/>
    <p:sldId id="338" r:id="rId46"/>
    <p:sldId id="339" r:id="rId47"/>
    <p:sldId id="340" r:id="rId48"/>
    <p:sldId id="350" r:id="rId49"/>
    <p:sldId id="351" r:id="rId50"/>
    <p:sldId id="341" r:id="rId51"/>
    <p:sldId id="342" r:id="rId52"/>
    <p:sldId id="348" r:id="rId53"/>
    <p:sldId id="346" r:id="rId54"/>
    <p:sldId id="300" r:id="rId55"/>
    <p:sldId id="301" r:id="rId56"/>
    <p:sldId id="302" r:id="rId57"/>
    <p:sldId id="304" r:id="rId58"/>
    <p:sldId id="360" r:id="rId59"/>
    <p:sldId id="347" r:id="rId60"/>
    <p:sldId id="282" r:id="rId61"/>
    <p:sldId id="283" r:id="rId62"/>
    <p:sldId id="268" r:id="rId63"/>
    <p:sldId id="275"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59" r:id="rId90"/>
    <p:sldId id="34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50"/>
            <p14:sldId id="351"/>
            <p14:sldId id="341"/>
            <p14:sldId id="342"/>
            <p14:sldId id="348"/>
            <p14:sldId id="346"/>
            <p14:sldId id="300"/>
            <p14:sldId id="301"/>
            <p14:sldId id="302"/>
            <p14:sldId id="304"/>
            <p14:sldId id="360"/>
            <p14:sldId id="347"/>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0"/>
    <p:restoredTop sz="94613"/>
  </p:normalViewPr>
  <p:slideViewPr>
    <p:cSldViewPr snapToGrid="0" snapToObjects="1" showGuides="1">
      <p:cViewPr varScale="1">
        <p:scale>
          <a:sx n="122" d="100"/>
          <a:sy n="122" d="100"/>
        </p:scale>
        <p:origin x="216" y="808"/>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a:t>Lecture 18: Machine Translation: 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slides from Philipp Koehn </a:t>
            </a:r>
          </a:p>
        </p:txBody>
      </p:sp>
      <p:sp>
        <p:nvSpPr>
          <p:cNvPr id="5" name="Subtitle 2"/>
          <p:cNvSpPr>
            <a:spLocks noGrp="1"/>
          </p:cNvSpPr>
          <p:nvPr>
            <p:ph type="subTitle" idx="1"/>
          </p:nvPr>
        </p:nvSpPr>
        <p:spPr>
          <a:xfrm>
            <a:off x="1524000" y="3951661"/>
            <a:ext cx="9144000" cy="1467503"/>
          </a:xfrm>
        </p:spPr>
        <p:txBody>
          <a:bodyPr>
            <a:normAutofit fontScale="92500" lnSpcReduction="2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October 31, 2018</a:t>
            </a:r>
          </a:p>
        </p:txBody>
      </p:sp>
      <p:pic>
        <p:nvPicPr>
          <p:cNvPr id="3" name="Picture 2">
            <a:extLst>
              <a:ext uri="{FF2B5EF4-FFF2-40B4-BE49-F238E27FC236}">
                <a16:creationId xmlns:a16="http://schemas.microsoft.com/office/drawing/2014/main" id="{CD395648-119D-354D-8EBC-B74BF5396F94}"/>
              </a:ext>
            </a:extLst>
          </p:cNvPr>
          <p:cNvPicPr>
            <a:picLocks noChangeAspect="1"/>
          </p:cNvPicPr>
          <p:nvPr/>
        </p:nvPicPr>
        <p:blipFill>
          <a:blip r:embed="rId2"/>
          <a:stretch>
            <a:fillRect/>
          </a:stretch>
        </p:blipFill>
        <p:spPr>
          <a:xfrm>
            <a:off x="5316920" y="5373212"/>
            <a:ext cx="1558159" cy="1558159"/>
          </a:xfrm>
          <a:prstGeom prst="rect">
            <a:avLst/>
          </a:prstGeom>
        </p:spPr>
      </p:pic>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EA20AFFE-F0D4-F146-B8EC-61F567E206D2}"/>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7EB320-2CDC-5C4A-9FB1-40D2F37BDD1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14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66DA3C0-C222-9B4E-B372-D7561046F83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6EFCCD-4C4F-F84B-ABB0-C99A96C1727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1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a:t>
            </a:r>
            <a:r>
              <a:rPr lang="en-US" sz="2800" dirty="0" err="1"/>
              <a:t>luma</a:t>
            </a:r>
            <a:r>
              <a:rPr lang="en-US" sz="2800" dirty="0"/>
              <a:t>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t>
            </a:r>
            <a:r>
              <a:rPr lang="en-US" sz="2800" dirty="0" err="1"/>
              <a:t>ai</a:t>
            </a:r>
            <a:r>
              <a:rPr lang="en-US" sz="2800" dirty="0"/>
              <a:t>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a:t>MT:</a:t>
            </a:r>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a:t>Truth:</a:t>
            </a:r>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Do It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83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85D87A28-3E0B-5547-BE18-8B07B091941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47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480213-1C3C-0545-B754-C8E4049AF91A}"/>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6ED2B8-E661-6846-83F9-5D95A0A3D0C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7F51B5-DE13-1E46-89F9-17E3C4F5152C}"/>
              </a:ext>
            </a:extLst>
          </p:cNvPr>
          <p:cNvSpPr/>
          <p:nvPr/>
        </p:nvSpPr>
        <p:spPr>
          <a:xfrm>
            <a:off x="1355834" y="6148552"/>
            <a:ext cx="9280635"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3F405241-6107-B944-9280-559FD6163C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7F7AF87-2331-E642-A73D-2BE0F3629D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36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A26669A-4B0B-5642-8AC7-6159D9FA9BA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0DCCB4-1B88-984F-869E-B2E8320C31B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08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4" name="Picture 3"/>
          <p:cNvPicPr>
            <a:picLocks noChangeAspect="1"/>
          </p:cNvPicPr>
          <p:nvPr/>
        </p:nvPicPr>
        <p:blipFill>
          <a:blip r:embed="rId2"/>
          <a:stretch>
            <a:fillRect/>
          </a:stretch>
        </p:blipFill>
        <p:spPr>
          <a:xfrm>
            <a:off x="1352551" y="1457325"/>
            <a:ext cx="3715480" cy="4614862"/>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p:txBody>
      </p:sp>
    </p:spTree>
    <p:extLst>
      <p:ext uri="{BB962C8B-B14F-4D97-AF65-F5344CB8AC3E}">
        <p14:creationId xmlns:p14="http://schemas.microsoft.com/office/powerpoint/2010/main" val="1694022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1: Pick the </a:t>
            </a:r>
            <a:r>
              <a:rPr lang="en-US" u="sng" dirty="0"/>
              <a:t>best</a:t>
            </a:r>
            <a:r>
              <a:rPr lang="en-US" dirty="0"/>
              <a:t> answer</a:t>
            </a:r>
          </a:p>
        </p:txBody>
      </p:sp>
      <p:sp>
        <p:nvSpPr>
          <p:cNvPr id="3" name="Content Placeholder 2"/>
          <p:cNvSpPr>
            <a:spLocks noGrp="1"/>
          </p:cNvSpPr>
          <p:nvPr>
            <p:ph idx="1"/>
          </p:nvPr>
        </p:nvSpPr>
        <p:spPr/>
        <p:txBody>
          <a:bodyPr/>
          <a:lstStyle/>
          <a:p>
            <a:r>
              <a:rPr lang="en-US" dirty="0"/>
              <a:t>house is a </a:t>
            </a:r>
            <a:r>
              <a:rPr lang="en-US" u="sng" dirty="0" err="1"/>
              <a:t>holonym</a:t>
            </a:r>
            <a:r>
              <a:rPr lang="en-US" dirty="0"/>
              <a:t> of ....</a:t>
            </a:r>
          </a:p>
          <a:p>
            <a:pPr lvl="1"/>
            <a:r>
              <a:rPr lang="en-US" dirty="0"/>
              <a:t>building</a:t>
            </a:r>
          </a:p>
          <a:p>
            <a:pPr lvl="1"/>
            <a:r>
              <a:rPr lang="en-US" dirty="0"/>
              <a:t>cabin</a:t>
            </a:r>
          </a:p>
          <a:p>
            <a:pPr lvl="1"/>
            <a:r>
              <a:rPr lang="en-US" dirty="0"/>
              <a:t>bathroom</a:t>
            </a:r>
          </a:p>
          <a:p>
            <a:pPr lvl="1"/>
            <a:r>
              <a:rPr lang="en-US" dirty="0"/>
              <a:t>neighborhood</a:t>
            </a:r>
          </a:p>
          <a:p>
            <a:pPr lvl="1"/>
            <a:endParaRPr lang="en-US" dirty="0"/>
          </a:p>
          <a:p>
            <a:pPr lvl="1"/>
            <a:endParaRPr lang="en-US" dirty="0"/>
          </a:p>
        </p:txBody>
      </p:sp>
    </p:spTree>
    <p:extLst>
      <p:ext uri="{BB962C8B-B14F-4D97-AF65-F5344CB8AC3E}">
        <p14:creationId xmlns:p14="http://schemas.microsoft.com/office/powerpoint/2010/main" val="1209526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2: Pick the </a:t>
            </a:r>
            <a:r>
              <a:rPr lang="en-US" u="sng" dirty="0"/>
              <a:t>best</a:t>
            </a:r>
            <a:r>
              <a:rPr lang="en-US" dirty="0"/>
              <a:t> answer</a:t>
            </a:r>
          </a:p>
        </p:txBody>
      </p:sp>
      <p:sp>
        <p:nvSpPr>
          <p:cNvPr id="3" name="Content Placeholder 2"/>
          <p:cNvSpPr>
            <a:spLocks noGrp="1"/>
          </p:cNvSpPr>
          <p:nvPr>
            <p:ph idx="1"/>
          </p:nvPr>
        </p:nvSpPr>
        <p:spPr/>
        <p:txBody>
          <a:bodyPr/>
          <a:lstStyle/>
          <a:p>
            <a:r>
              <a:rPr lang="en-US" dirty="0"/>
              <a:t>house is a </a:t>
            </a:r>
            <a:r>
              <a:rPr lang="en-US" u="sng" dirty="0"/>
              <a:t>hypernym</a:t>
            </a:r>
            <a:r>
              <a:rPr lang="en-US" dirty="0"/>
              <a:t> of ....</a:t>
            </a:r>
          </a:p>
          <a:p>
            <a:pPr lvl="1"/>
            <a:r>
              <a:rPr lang="en-US" dirty="0"/>
              <a:t>building</a:t>
            </a:r>
          </a:p>
          <a:p>
            <a:pPr lvl="1"/>
            <a:r>
              <a:rPr lang="en-US" dirty="0"/>
              <a:t>cabin</a:t>
            </a:r>
          </a:p>
          <a:p>
            <a:pPr lvl="1"/>
            <a:r>
              <a:rPr lang="en-US" dirty="0"/>
              <a:t>bathroom</a:t>
            </a:r>
          </a:p>
          <a:p>
            <a:pPr lvl="1"/>
            <a:r>
              <a:rPr lang="en-US" dirty="0"/>
              <a:t>neighborhood</a:t>
            </a:r>
          </a:p>
          <a:p>
            <a:pPr lvl="1"/>
            <a:endParaRPr lang="en-US" dirty="0"/>
          </a:p>
          <a:p>
            <a:pPr lvl="1"/>
            <a:endParaRPr lang="en-US" dirty="0"/>
          </a:p>
        </p:txBody>
      </p:sp>
    </p:spTree>
    <p:extLst>
      <p:ext uri="{BB962C8B-B14F-4D97-AF65-F5344CB8AC3E}">
        <p14:creationId xmlns:p14="http://schemas.microsoft.com/office/powerpoint/2010/main" val="58663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5666" y="2084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translation blocks</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D6A5BDD8-4F0B-6440-9057-2A6DFA3D0E0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EFA2FA-D74E-344A-80A8-239879D74CB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25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Parallel Corpora (sentence-aligned)</a:t>
            </a:r>
          </a:p>
          <a:p>
            <a:pPr lvl="1"/>
            <a:r>
              <a:rPr lang="en-US" dirty="0"/>
              <a:t>Canadian Hansards (French-English parliamentary proceedings; 10m words)</a:t>
            </a:r>
          </a:p>
          <a:p>
            <a:pPr lvl="1"/>
            <a:r>
              <a:rPr lang="en-US" dirty="0" err="1"/>
              <a:t>Europarl</a:t>
            </a:r>
            <a:r>
              <a:rPr lang="en-US" dirty="0"/>
              <a:t> Parliamentary Proceedings (21-way parliamentary proceedings; 10m-50m words/</a:t>
            </a:r>
            <a:r>
              <a:rPr lang="en-US" dirty="0" err="1"/>
              <a:t>lang</a:t>
            </a:r>
            <a:r>
              <a:rPr lang="en-US" dirty="0"/>
              <a:t>)</a:t>
            </a:r>
          </a:p>
          <a:p>
            <a:pPr lvl="1"/>
            <a:r>
              <a:rPr lang="en-US" dirty="0"/>
              <a:t>GALE/BOLT Chinese-English Arabic-English corpora (news, blogs, chat; 300m words each)</a:t>
            </a:r>
          </a:p>
          <a:p>
            <a:r>
              <a:rPr lang="en-US" dirty="0"/>
              <a:t>Monolingual Corpora</a:t>
            </a:r>
          </a:p>
          <a:p>
            <a:pPr lvl="1"/>
            <a:r>
              <a:rPr lang="en-US" dirty="0" err="1"/>
              <a:t>Gigaword</a:t>
            </a:r>
            <a:r>
              <a:rPr lang="en-US" dirty="0"/>
              <a:t> (1.7b words English news)</a:t>
            </a:r>
          </a:p>
          <a:p>
            <a:pPr lvl="1"/>
            <a:r>
              <a:rPr lang="en-US" dirty="0" err="1"/>
              <a:t>Clueweb</a:t>
            </a:r>
            <a:r>
              <a:rPr lang="en-US" dirty="0"/>
              <a:t> (100b English words scraped from web)</a:t>
            </a:r>
          </a:p>
          <a:p>
            <a:pPr lvl="1"/>
            <a:r>
              <a:rPr lang="en-US" dirty="0"/>
              <a:t>Wikipedia monolingual corpora (20m-1.7b words in 23 </a:t>
            </a:r>
            <a:r>
              <a:rPr lang="en-US" dirty="0" err="1"/>
              <a:t>langs</a:t>
            </a:r>
            <a:r>
              <a:rPr lang="en-US" dirty="0"/>
              <a:t>)</a:t>
            </a:r>
          </a:p>
        </p:txBody>
      </p:sp>
    </p:spTree>
    <p:extLst>
      <p:ext uri="{BB962C8B-B14F-4D97-AF65-F5344CB8AC3E}">
        <p14:creationId xmlns:p14="http://schemas.microsoft.com/office/powerpoint/2010/main" val="1257570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a:t>What is the best translation?</a:t>
            </a:r>
          </a:p>
          <a:p>
            <a:pPr lvl="1"/>
            <a:r>
              <a:rPr lang="en-US" dirty="0" err="1"/>
              <a:t>Sicherheit</a:t>
            </a:r>
            <a:r>
              <a:rPr lang="en-US" dirty="0"/>
              <a:t> -&gt; </a:t>
            </a:r>
            <a:r>
              <a:rPr lang="en-US" dirty="0">
                <a:solidFill>
                  <a:srgbClr val="00B050"/>
                </a:solidFill>
              </a:rPr>
              <a:t>security</a:t>
            </a:r>
          </a:p>
          <a:p>
            <a:pPr lvl="1"/>
            <a:r>
              <a:rPr lang="en-US" dirty="0" err="1"/>
              <a:t>Sicherheit</a:t>
            </a:r>
            <a:r>
              <a:rPr lang="en-US" dirty="0"/>
              <a:t> -&gt; </a:t>
            </a:r>
            <a:r>
              <a:rPr lang="en-US" dirty="0">
                <a:solidFill>
                  <a:srgbClr val="FF0000"/>
                </a:solidFill>
              </a:rPr>
              <a:t>safety</a:t>
            </a:r>
          </a:p>
          <a:p>
            <a:pPr lvl="1"/>
            <a:r>
              <a:rPr lang="en-US" dirty="0" err="1"/>
              <a:t>Sicherheit</a:t>
            </a:r>
            <a:r>
              <a:rPr lang="en-US" dirty="0"/>
              <a:t> -&gt; </a:t>
            </a:r>
            <a:r>
              <a:rPr lang="en-US" dirty="0">
                <a:solidFill>
                  <a:srgbClr val="7030A0"/>
                </a:solidFill>
              </a:rPr>
              <a:t>certainty</a:t>
            </a:r>
          </a:p>
          <a:p>
            <a:r>
              <a:rPr lang="en-US" dirty="0"/>
              <a:t>Context matters!</a:t>
            </a:r>
          </a:p>
          <a:p>
            <a:pPr lvl="1"/>
            <a:r>
              <a:rPr lang="en-US" dirty="0" err="1"/>
              <a:t>Sicherheitspolitik</a:t>
            </a:r>
            <a:r>
              <a:rPr lang="en-US" dirty="0"/>
              <a:t> -&gt; </a:t>
            </a:r>
            <a:r>
              <a:rPr lang="en-US" dirty="0">
                <a:solidFill>
                  <a:srgbClr val="00B050"/>
                </a:solidFill>
              </a:rPr>
              <a:t>security</a:t>
            </a:r>
            <a:r>
              <a:rPr lang="en-US" dirty="0"/>
              <a:t> policy  1580</a:t>
            </a:r>
          </a:p>
          <a:p>
            <a:pPr lvl="1"/>
            <a:r>
              <a:rPr lang="en-US" dirty="0" err="1"/>
              <a:t>Sicherheitspolitik</a:t>
            </a:r>
            <a:r>
              <a:rPr lang="en-US" dirty="0"/>
              <a:t> -&gt; </a:t>
            </a:r>
            <a:r>
              <a:rPr lang="en-US" dirty="0">
                <a:solidFill>
                  <a:srgbClr val="FF0000"/>
                </a:solidFill>
              </a:rPr>
              <a:t>safety</a:t>
            </a:r>
            <a:r>
              <a:rPr lang="en-US" dirty="0"/>
              <a:t> policy  13</a:t>
            </a:r>
          </a:p>
          <a:p>
            <a:pPr lvl="1"/>
            <a:r>
              <a:rPr lang="en-US" dirty="0" err="1"/>
              <a:t>Sicherheitspolitik</a:t>
            </a:r>
            <a:r>
              <a:rPr lang="en-US" dirty="0"/>
              <a:t> -&gt; </a:t>
            </a:r>
            <a:r>
              <a:rPr lang="en-US" dirty="0">
                <a:solidFill>
                  <a:srgbClr val="7030A0"/>
                </a:solidFill>
              </a:rPr>
              <a:t>certainty</a:t>
            </a:r>
            <a:r>
              <a:rPr lang="en-US" dirty="0"/>
              <a:t> policy  0</a:t>
            </a:r>
            <a:br>
              <a:rPr lang="en-US" dirty="0"/>
            </a:br>
            <a:endParaRPr lang="en-US" dirty="0"/>
          </a:p>
          <a:p>
            <a:pPr lvl="1"/>
            <a:r>
              <a:rPr lang="en-US" dirty="0" err="1"/>
              <a:t>Lebensmittelsicherheit</a:t>
            </a:r>
            <a:r>
              <a:rPr lang="en-US" dirty="0"/>
              <a:t> -&gt; food </a:t>
            </a:r>
            <a:r>
              <a:rPr lang="en-US" dirty="0">
                <a:solidFill>
                  <a:srgbClr val="00B050"/>
                </a:solidFill>
              </a:rPr>
              <a:t>security</a:t>
            </a:r>
            <a:r>
              <a:rPr lang="en-US" dirty="0"/>
              <a:t>     51</a:t>
            </a:r>
          </a:p>
          <a:p>
            <a:pPr lvl="1"/>
            <a:r>
              <a:rPr lang="en-US" dirty="0" err="1"/>
              <a:t>Lebensmittelsicherheit</a:t>
            </a:r>
            <a:r>
              <a:rPr lang="en-US" dirty="0"/>
              <a:t> -&gt; food </a:t>
            </a:r>
            <a:r>
              <a:rPr lang="en-US" dirty="0">
                <a:solidFill>
                  <a:srgbClr val="FF0000"/>
                </a:solidFill>
              </a:rPr>
              <a:t>safety</a:t>
            </a:r>
            <a:r>
              <a:rPr lang="en-US" dirty="0"/>
              <a:t>    1084</a:t>
            </a:r>
          </a:p>
          <a:p>
            <a:pPr lvl="1"/>
            <a:r>
              <a:rPr lang="en-US" dirty="0" err="1"/>
              <a:t>Lebensmittelsicherheit</a:t>
            </a:r>
            <a:r>
              <a:rPr lang="en-US" dirty="0"/>
              <a:t> -&gt; food </a:t>
            </a:r>
            <a:r>
              <a:rPr lang="en-US" dirty="0">
                <a:solidFill>
                  <a:srgbClr val="7030A0"/>
                </a:solidFill>
              </a:rPr>
              <a:t>certainty</a:t>
            </a:r>
            <a:r>
              <a:rPr lang="en-US" dirty="0"/>
              <a:t>      0</a:t>
            </a:r>
            <a:br>
              <a:rPr lang="en-US" dirty="0"/>
            </a:br>
            <a:endParaRPr lang="en-US" dirty="0"/>
          </a:p>
          <a:p>
            <a:pPr lvl="1"/>
            <a:r>
              <a:rPr lang="en-US" dirty="0" err="1"/>
              <a:t>Rechtssicherheit</a:t>
            </a:r>
            <a:r>
              <a:rPr lang="en-US" dirty="0"/>
              <a:t> -&gt; legal </a:t>
            </a:r>
            <a:r>
              <a:rPr lang="en-US" dirty="0">
                <a:solidFill>
                  <a:srgbClr val="00B050"/>
                </a:solidFill>
              </a:rPr>
              <a:t>security</a:t>
            </a:r>
            <a:r>
              <a:rPr lang="en-US" dirty="0"/>
              <a:t>    156</a:t>
            </a:r>
          </a:p>
          <a:p>
            <a:pPr lvl="1"/>
            <a:r>
              <a:rPr lang="en-US" dirty="0" err="1"/>
              <a:t>Rechtssicherheit</a:t>
            </a:r>
            <a:r>
              <a:rPr lang="en-US" dirty="0"/>
              <a:t> -&gt; legal </a:t>
            </a:r>
            <a:r>
              <a:rPr lang="en-US" dirty="0">
                <a:solidFill>
                  <a:srgbClr val="FF0000"/>
                </a:solidFill>
              </a:rPr>
              <a:t>safety</a:t>
            </a:r>
            <a:r>
              <a:rPr lang="en-US" dirty="0"/>
              <a:t>            5</a:t>
            </a:r>
          </a:p>
          <a:p>
            <a:pPr lvl="1"/>
            <a:r>
              <a:rPr lang="en-US" dirty="0" err="1"/>
              <a:t>Rechtssicherheit</a:t>
            </a:r>
            <a:r>
              <a:rPr lang="en-US" dirty="0"/>
              <a:t> -&gt; legal </a:t>
            </a:r>
            <a:r>
              <a:rPr lang="en-US" dirty="0">
                <a:solidFill>
                  <a:srgbClr val="7030A0"/>
                </a:solidFill>
              </a:rPr>
              <a:t>certainty</a:t>
            </a:r>
            <a:r>
              <a:rPr lang="en-US" dirty="0"/>
              <a:t>   723    </a:t>
            </a:r>
          </a:p>
          <a:p>
            <a:pPr lvl="1"/>
            <a:endParaRPr lang="en-US" dirty="0"/>
          </a:p>
          <a:p>
            <a:pPr lvl="1"/>
            <a:endParaRPr lang="en-US" dirty="0"/>
          </a:p>
          <a:p>
            <a:pPr lvl="1"/>
            <a:endParaRPr lang="en-US" dirty="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a:t>14,516</a:t>
              </a:r>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a:t>10,015</a:t>
              </a:r>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a:t>334</a:t>
              </a:r>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a:t>counts in European </a:t>
            </a:r>
          </a:p>
          <a:p>
            <a:r>
              <a:rPr lang="en-US" dirty="0"/>
              <a:t>parliament corpus</a:t>
            </a:r>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Which is most fluent?</a:t>
            </a:r>
          </a:p>
          <a:p>
            <a:pPr lvl="1"/>
            <a:r>
              <a:rPr lang="en-US" dirty="0"/>
              <a:t>police disrupted the demonstration</a:t>
            </a:r>
          </a:p>
          <a:p>
            <a:pPr lvl="1"/>
            <a:r>
              <a:rPr lang="en-US" dirty="0"/>
              <a:t>police broke up the demonstration</a:t>
            </a:r>
          </a:p>
          <a:p>
            <a:pPr lvl="1"/>
            <a:r>
              <a:rPr lang="en-US" dirty="0"/>
              <a:t>police dispersed the demonstration</a:t>
            </a:r>
          </a:p>
          <a:p>
            <a:pPr lvl="1"/>
            <a:r>
              <a:rPr lang="en-US" dirty="0"/>
              <a:t>police ended the demonstration</a:t>
            </a:r>
          </a:p>
          <a:p>
            <a:pPr lvl="1"/>
            <a:r>
              <a:rPr lang="en-US" dirty="0"/>
              <a:t>police dissolved the demonstration</a:t>
            </a:r>
          </a:p>
          <a:p>
            <a:pPr lvl="1"/>
            <a:r>
              <a:rPr lang="en-US" dirty="0"/>
              <a:t>police stopped the demonstration</a:t>
            </a:r>
          </a:p>
          <a:p>
            <a:pPr lvl="1"/>
            <a:r>
              <a:rPr lang="en-US" dirty="0"/>
              <a:t>police suppressed the demonstration</a:t>
            </a:r>
          </a:p>
          <a:p>
            <a:pPr lvl="1"/>
            <a:r>
              <a:rPr lang="en-US" dirty="0"/>
              <a:t>police shut down the demonstration</a:t>
            </a:r>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a:t>2,140</a:t>
            </a:r>
          </a:p>
          <a:p>
            <a:pPr algn="r"/>
            <a:r>
              <a:rPr lang="en-US" sz="2400" dirty="0"/>
              <a:t>66,600</a:t>
            </a:r>
          </a:p>
          <a:p>
            <a:pPr algn="r"/>
            <a:r>
              <a:rPr lang="en-US" sz="2400" dirty="0"/>
              <a:t>25,800</a:t>
            </a:r>
          </a:p>
          <a:p>
            <a:pPr algn="r"/>
            <a:r>
              <a:rPr lang="en-US" sz="2400" dirty="0"/>
              <a:t>762</a:t>
            </a:r>
          </a:p>
          <a:p>
            <a:pPr algn="r"/>
            <a:r>
              <a:rPr lang="en-US" sz="2400" dirty="0"/>
              <a:t>2,030</a:t>
            </a:r>
          </a:p>
          <a:p>
            <a:pPr algn="r"/>
            <a:r>
              <a:rPr lang="en-US" sz="2400" dirty="0"/>
              <a:t>722,000</a:t>
            </a:r>
          </a:p>
          <a:p>
            <a:pPr algn="r"/>
            <a:r>
              <a:rPr lang="en-US" sz="2400" dirty="0"/>
              <a:t>1,400</a:t>
            </a:r>
          </a:p>
          <a:p>
            <a:pPr algn="r"/>
            <a:r>
              <a:rPr lang="en-US" sz="2400" dirty="0"/>
              <a:t>2,040</a:t>
            </a:r>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a:t>hits on google</a:t>
            </a:r>
          </a:p>
        </p:txBody>
      </p:sp>
    </p:spTree>
    <p:extLst>
      <p:ext uri="{BB962C8B-B14F-4D97-AF65-F5344CB8AC3E}">
        <p14:creationId xmlns:p14="http://schemas.microsoft.com/office/powerpoint/2010/main" val="1736362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learn word translations?</a:t>
            </a:r>
          </a:p>
        </p:txBody>
      </p:sp>
      <p:sp>
        <p:nvSpPr>
          <p:cNvPr id="3" name="Content Placeholder 2"/>
          <p:cNvSpPr>
            <a:spLocks noGrp="1"/>
          </p:cNvSpPr>
          <p:nvPr>
            <p:ph idx="1"/>
          </p:nvPr>
        </p:nvSpPr>
        <p:spPr>
          <a:xfrm>
            <a:off x="838200" y="1825625"/>
            <a:ext cx="10515600" cy="1831975"/>
          </a:xfrm>
        </p:spPr>
        <p:txBody>
          <a:bodyPr/>
          <a:lstStyle/>
          <a:p>
            <a:r>
              <a:rPr lang="en-US" dirty="0"/>
              <a:t>We're given sentence pairs</a:t>
            </a:r>
          </a:p>
          <a:p>
            <a:r>
              <a:rPr lang="en-US" dirty="0"/>
              <a:t>If we see the exact sentence we know how to translate it</a:t>
            </a:r>
          </a:p>
          <a:p>
            <a:r>
              <a:rPr lang="en-US" dirty="0"/>
              <a:t>How do we break a sentence down?</a:t>
            </a:r>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a:t>Mwenge</a:t>
            </a:r>
            <a:r>
              <a:rPr lang="en-US" dirty="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a:t>Swahili</a:t>
            </a:r>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a:t>English</a:t>
            </a:r>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a:t>If I see "</a:t>
            </a:r>
            <a:r>
              <a:rPr lang="en-US" sz="2400" dirty="0" err="1"/>
              <a:t>nyumba</a:t>
            </a:r>
            <a:r>
              <a:rPr lang="en-US" sz="2400" dirty="0"/>
              <a:t>" again, how do I translate it?</a:t>
            </a:r>
          </a:p>
        </p:txBody>
      </p:sp>
    </p:spTree>
    <p:extLst>
      <p:ext uri="{BB962C8B-B14F-4D97-AF65-F5344CB8AC3E}">
        <p14:creationId xmlns:p14="http://schemas.microsoft.com/office/powerpoint/2010/main" val="661087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 computer, this might as well be Centauri and </a:t>
            </a:r>
            <a:r>
              <a:rPr lang="en-US" dirty="0" err="1"/>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ok-</a:t>
            </a:r>
            <a:r>
              <a:rPr lang="en-US" dirty="0" err="1">
                <a:solidFill>
                  <a:srgbClr val="000000"/>
                </a:solidFill>
                <a:latin typeface="Helvetica" charset="0"/>
              </a:rPr>
              <a:t>yurp</a:t>
            </a:r>
            <a:r>
              <a:rPr lang="en-US" dirty="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as hard as it looks!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20000"/>
                    </a:ext>
                  </a:extLst>
                </a:gridCol>
              </a:tblGrid>
              <a:tr h="391319">
                <a:tc>
                  <a:txBody>
                    <a:bodyPr/>
                    <a:lstStyle/>
                    <a:p>
                      <a:r>
                        <a:rPr lang="en-US" sz="2400" dirty="0"/>
                        <a:t>1a. ok-</a:t>
                      </a:r>
                      <a:r>
                        <a:rPr lang="en-US" sz="2400" dirty="0" err="1"/>
                        <a:t>voon</a:t>
                      </a:r>
                      <a:r>
                        <a:rPr lang="en-US" sz="2400" dirty="0"/>
                        <a:t> </a:t>
                      </a:r>
                      <a:r>
                        <a:rPr lang="en-US" sz="2400" dirty="0" err="1"/>
                        <a:t>ororok</a:t>
                      </a:r>
                      <a:r>
                        <a:rPr lang="en-US" sz="2400" dirty="0"/>
                        <a:t> </a:t>
                      </a:r>
                      <a:r>
                        <a:rPr lang="en-US" sz="2400" dirty="0" err="1"/>
                        <a:t>sprok</a:t>
                      </a:r>
                      <a:r>
                        <a:rPr lang="en-US" sz="2400" dirty="0"/>
                        <a:t> .</a:t>
                      </a:r>
                    </a:p>
                  </a:txBody>
                  <a:tcPr/>
                </a:tc>
                <a:extLst>
                  <a:ext uri="{0D108BD9-81ED-4DB2-BD59-A6C34878D82A}">
                    <a16:rowId xmlns:a16="http://schemas.microsoft.com/office/drawing/2014/main" val="10000"/>
                  </a:ext>
                </a:extLst>
              </a:tr>
              <a:tr h="391319">
                <a:tc>
                  <a:txBody>
                    <a:bodyPr/>
                    <a:lstStyle/>
                    <a:p>
                      <a:r>
                        <a:rPr lang="en-US" sz="2400" dirty="0"/>
                        <a:t>1b. at-</a:t>
                      </a:r>
                      <a:r>
                        <a:rPr lang="en-US" sz="2400" dirty="0" err="1"/>
                        <a:t>voon</a:t>
                      </a:r>
                      <a:r>
                        <a:rPr lang="en-US" sz="2400" dirty="0"/>
                        <a:t> </a:t>
                      </a:r>
                      <a:r>
                        <a:rPr lang="en-US" sz="2400" dirty="0" err="1"/>
                        <a:t>bichat</a:t>
                      </a:r>
                      <a:r>
                        <a:rPr lang="en-US" sz="2400" dirty="0"/>
                        <a:t> </a:t>
                      </a:r>
                      <a:r>
                        <a:rPr lang="en-US" sz="2400" dirty="0" err="1"/>
                        <a:t>dat</a:t>
                      </a:r>
                      <a:r>
                        <a:rPr lang="en-US" sz="2400" dirty="0"/>
                        <a:t> .</a:t>
                      </a:r>
                    </a:p>
                  </a:txBody>
                  <a:tcPr/>
                </a:tc>
                <a:extLst>
                  <a:ext uri="{0D108BD9-81ED-4DB2-BD59-A6C34878D82A}">
                    <a16:rowId xmlns:a16="http://schemas.microsoft.com/office/drawing/2014/main" val="10001"/>
                  </a:ext>
                </a:extLst>
              </a:tr>
              <a:tr h="391319">
                <a:tc>
                  <a:txBody>
                    <a:bodyPr/>
                    <a:lstStyle/>
                    <a:p>
                      <a:r>
                        <a:rPr lang="en-US" sz="2400" dirty="0"/>
                        <a:t>4a. ok-</a:t>
                      </a:r>
                      <a:r>
                        <a:rPr lang="en-US" sz="2400" dirty="0" err="1"/>
                        <a:t>voon</a:t>
                      </a:r>
                      <a:r>
                        <a:rPr lang="en-US" sz="2400" baseline="0" dirty="0"/>
                        <a:t> </a:t>
                      </a:r>
                      <a:r>
                        <a:rPr lang="en-US" sz="2400" baseline="0" dirty="0" err="1"/>
                        <a:t>anok</a:t>
                      </a:r>
                      <a:r>
                        <a:rPr lang="en-US" sz="2400" baseline="0" dirty="0"/>
                        <a:t> </a:t>
                      </a:r>
                      <a:r>
                        <a:rPr lang="en-US" sz="2400" baseline="0" dirty="0" err="1"/>
                        <a:t>drok</a:t>
                      </a:r>
                      <a:r>
                        <a:rPr lang="en-US" sz="2400" baseline="0" dirty="0"/>
                        <a:t> </a:t>
                      </a:r>
                      <a:r>
                        <a:rPr lang="en-US" sz="2400" baseline="0" dirty="0" err="1"/>
                        <a:t>brok</a:t>
                      </a:r>
                      <a:r>
                        <a:rPr lang="en-US" sz="2400" baseline="0" dirty="0"/>
                        <a:t> </a:t>
                      </a:r>
                      <a:r>
                        <a:rPr lang="en-US" sz="2400" baseline="0" dirty="0" err="1"/>
                        <a:t>jok</a:t>
                      </a:r>
                      <a:r>
                        <a:rPr lang="en-US" sz="2400" baseline="0" dirty="0"/>
                        <a:t> .</a:t>
                      </a:r>
                    </a:p>
                  </a:txBody>
                  <a:tcPr/>
                </a:tc>
                <a:extLst>
                  <a:ext uri="{0D108BD9-81ED-4DB2-BD59-A6C34878D82A}">
                    <a16:rowId xmlns:a16="http://schemas.microsoft.com/office/drawing/2014/main" val="10002"/>
                  </a:ext>
                </a:extLst>
              </a:tr>
              <a:tr h="391319">
                <a:tc>
                  <a:txBody>
                    <a:bodyPr/>
                    <a:lstStyle/>
                    <a:p>
                      <a:r>
                        <a:rPr lang="en-US" sz="2400" baseline="0" dirty="0"/>
                        <a:t>4b. at-</a:t>
                      </a:r>
                      <a:r>
                        <a:rPr lang="en-US" sz="2400" baseline="0" dirty="0" err="1"/>
                        <a:t>voon</a:t>
                      </a:r>
                      <a:r>
                        <a:rPr lang="en-US" sz="2400" baseline="0" dirty="0"/>
                        <a:t> </a:t>
                      </a:r>
                      <a:r>
                        <a:rPr lang="en-US" sz="2400" baseline="0" dirty="0" err="1"/>
                        <a:t>krat</a:t>
                      </a:r>
                      <a:r>
                        <a:rPr lang="en-US" sz="2400" baseline="0" dirty="0"/>
                        <a:t> </a:t>
                      </a:r>
                      <a:r>
                        <a:rPr lang="en-US" sz="2400" baseline="0" dirty="0" err="1"/>
                        <a:t>pippat</a:t>
                      </a:r>
                      <a:r>
                        <a:rPr lang="en-US" sz="2400" baseline="0" dirty="0"/>
                        <a:t> sat </a:t>
                      </a:r>
                      <a:r>
                        <a:rPr lang="en-US" sz="2400" baseline="0" dirty="0" err="1"/>
                        <a:t>lat</a:t>
                      </a:r>
                      <a:r>
                        <a:rPr lang="en-US" sz="2400" baseline="0" dirty="0"/>
                        <a:t> .</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a:t>What is </a:t>
            </a:r>
            <a:r>
              <a:rPr lang="en-US" sz="2400" dirty="0" err="1"/>
              <a:t>Arcturan</a:t>
            </a:r>
            <a:r>
              <a:rPr lang="en-US" sz="2400" dirty="0"/>
              <a:t> for "ok-</a:t>
            </a:r>
            <a:r>
              <a:rPr lang="en-US" sz="2400" dirty="0" err="1"/>
              <a:t>voon</a:t>
            </a:r>
            <a:r>
              <a:rPr lang="en-US" sz="2400" dirty="0"/>
              <a:t>"?</a:t>
            </a:r>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a:t>How did you know?</a:t>
            </a:r>
          </a:p>
        </p:txBody>
      </p:sp>
    </p:spTree>
    <p:extLst>
      <p:ext uri="{BB962C8B-B14F-4D97-AF65-F5344CB8AC3E}">
        <p14:creationId xmlns:p14="http://schemas.microsoft.com/office/powerpoint/2010/main" val="2016172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10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more or less how the Rosetta Stone was cracked!</a:t>
            </a:r>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Just Do?</a:t>
            </a:r>
          </a:p>
        </p:txBody>
      </p:sp>
      <p:sp>
        <p:nvSpPr>
          <p:cNvPr id="3" name="Content Placeholder 2"/>
          <p:cNvSpPr>
            <a:spLocks noGrp="1"/>
          </p:cNvSpPr>
          <p:nvPr>
            <p:ph idx="1"/>
          </p:nvPr>
        </p:nvSpPr>
        <p:spPr>
          <a:xfrm>
            <a:off x="838200" y="1825625"/>
            <a:ext cx="5506329" cy="4351338"/>
          </a:xfrm>
        </p:spPr>
        <p:txBody>
          <a:bodyPr/>
          <a:lstStyle/>
          <a:p>
            <a:r>
              <a:rPr lang="en-US" dirty="0"/>
              <a:t>The connections between words are called an </a:t>
            </a:r>
            <a:r>
              <a:rPr lang="en-US" u="sng" dirty="0"/>
              <a:t>alignment</a:t>
            </a:r>
            <a:endParaRPr lang="en-US" dirty="0"/>
          </a:p>
          <a:p>
            <a:r>
              <a:rPr lang="en-US" dirty="0"/>
              <a:t>Word alignments between sentence pairs are the core statistics used in machine translation</a:t>
            </a:r>
          </a:p>
          <a:p>
            <a:r>
              <a:rPr lang="en-US" dirty="0"/>
              <a:t>We intuitively discovered them</a:t>
            </a:r>
          </a:p>
          <a:p>
            <a:r>
              <a:rPr lang="en-US" dirty="0"/>
              <a:t>How to </a:t>
            </a:r>
            <a:r>
              <a:rPr lang="en-US" dirty="0" err="1"/>
              <a:t>programatically</a:t>
            </a:r>
            <a:r>
              <a:rPr lang="en-US" dirty="0"/>
              <a:t> find them?</a:t>
            </a:r>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36576</TotalTime>
  <Words>2085</Words>
  <Application>Microsoft Macintosh PowerPoint</Application>
  <PresentationFormat>Widescreen</PresentationFormat>
  <Paragraphs>416</Paragraphs>
  <Slides>90</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Yu Gothic</vt:lpstr>
      <vt:lpstr>Arial</vt:lpstr>
      <vt:lpstr>Calibri</vt:lpstr>
      <vt:lpstr>Calibri Light</vt:lpstr>
      <vt:lpstr>Cambria Math</vt:lpstr>
      <vt:lpstr>Helvetica</vt:lpstr>
      <vt:lpstr>Mangal</vt:lpstr>
      <vt:lpstr>Office Theme</vt:lpstr>
      <vt:lpstr>Lecture 18: Machine Translation: History, Evaluation</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Quiz 1: Pick the best answer</vt:lpstr>
      <vt:lpstr>Quiz 2: Pick the best answer</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PowerPoint Presentation</vt:lpstr>
      <vt:lpstr>Automated Metrics: Conclusions</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96</cp:revision>
  <dcterms:created xsi:type="dcterms:W3CDTF">2017-10-12T23:00:00Z</dcterms:created>
  <dcterms:modified xsi:type="dcterms:W3CDTF">2018-10-24T00:25:01Z</dcterms:modified>
</cp:coreProperties>
</file>